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Poppins Medium" charset="1" panose="02000000000000000000"/>
      <p:regular r:id="rId14"/>
    </p:embeddedFont>
    <p:embeddedFont>
      <p:font typeface="Poppins Medium Bold" charset="1" panose="02000000000000000000"/>
      <p:regular r:id="rId15"/>
    </p:embeddedFont>
    <p:embeddedFont>
      <p:font typeface="Hatton Bold" charset="1" panose="00000700000000000000"/>
      <p:regular r:id="rId16"/>
    </p:embeddedFont>
    <p:embeddedFont>
      <p:font typeface="Hatton Bold Bold" charset="1" panose="00000900000000000000"/>
      <p:regular r:id="rId17"/>
    </p:embeddedFont>
    <p:embeddedFont>
      <p:font typeface="Courier Prime" charset="1" panose="00000509000000000000"/>
      <p:regular r:id="rId18"/>
    </p:embeddedFont>
    <p:embeddedFont>
      <p:font typeface="Courier Prime Bold" charset="1" panose="00000809000000000000"/>
      <p:regular r:id="rId19"/>
    </p:embeddedFont>
    <p:embeddedFont>
      <p:font typeface="Courier Prime Italics" charset="1" panose="00000509000000000000"/>
      <p:regular r:id="rId20"/>
    </p:embeddedFont>
    <p:embeddedFont>
      <p:font typeface="Courier Prime Bold Italics" charset="1" panose="00000809000000000000"/>
      <p:regular r:id="rId21"/>
    </p:embeddedFont>
    <p:embeddedFont>
      <p:font typeface="DM Sans" charset="1" panose="00000000000000000000"/>
      <p:regular r:id="rId22"/>
    </p:embeddedFont>
    <p:embeddedFont>
      <p:font typeface="DM Sans Bold" charset="1" panose="00000000000000000000"/>
      <p:regular r:id="rId23"/>
    </p:embeddedFont>
    <p:embeddedFont>
      <p:font typeface="DM Sans Italics" charset="1" panose="00000000000000000000"/>
      <p:regular r:id="rId24"/>
    </p:embeddedFont>
    <p:embeddedFont>
      <p:font typeface="DM Sans Bold Italics" charset="1" panose="00000000000000000000"/>
      <p:regular r:id="rId25"/>
    </p:embeddedFont>
    <p:embeddedFont>
      <p:font typeface="Arbutus Slab" charset="1" panose="02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slides/slide23.xml" Type="http://schemas.openxmlformats.org/officeDocument/2006/relationships/slide"/><Relationship Id="rId5" Target="tableStyles.xml" Type="http://schemas.openxmlformats.org/officeDocument/2006/relationships/tableStyles"/><Relationship Id="rId50" Target="slides/slide24.xml" Type="http://schemas.openxmlformats.org/officeDocument/2006/relationships/slide"/><Relationship Id="rId51" Target="slides/slide25.xml" Type="http://schemas.openxmlformats.org/officeDocument/2006/relationships/slide"/><Relationship Id="rId52" Target="slides/slide26.xml" Type="http://schemas.openxmlformats.org/officeDocument/2006/relationships/slide"/><Relationship Id="rId53" Target="slides/slide27.xml" Type="http://schemas.openxmlformats.org/officeDocument/2006/relationships/slide"/><Relationship Id="rId54" Target="slides/slide28.xml" Type="http://schemas.openxmlformats.org/officeDocument/2006/relationships/slide"/><Relationship Id="rId55" Target="slides/slide2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5.png" Type="http://schemas.openxmlformats.org/officeDocument/2006/relationships/image"/><Relationship Id="rId8" Target="../media/image10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10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2.png" Type="http://schemas.openxmlformats.org/officeDocument/2006/relationships/image"/><Relationship Id="rId7" Target="../media/image5.png" Type="http://schemas.openxmlformats.org/officeDocument/2006/relationships/image"/><Relationship Id="rId8" Target="../media/image10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41.png" Type="http://schemas.openxmlformats.org/officeDocument/2006/relationships/image"/><Relationship Id="rId7" Target="../media/image5.png" Type="http://schemas.openxmlformats.org/officeDocument/2006/relationships/image"/><Relationship Id="rId8" Target="../media/image10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10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32.png" Type="http://schemas.openxmlformats.org/officeDocument/2006/relationships/image"/><Relationship Id="rId12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4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46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4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Relationship Id="rId6" Target="../media/image32.png" Type="http://schemas.openxmlformats.org/officeDocument/2006/relationships/image"/><Relationship Id="rId7" Target="../media/image5.png" Type="http://schemas.openxmlformats.org/officeDocument/2006/relationships/image"/><Relationship Id="rId8" Target="../media/image12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5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10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10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5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10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53.png" Type="http://schemas.openxmlformats.org/officeDocument/2006/relationships/image"/><Relationship Id="rId12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10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57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10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8.png" Type="http://schemas.openxmlformats.org/officeDocument/2006/relationships/image"/><Relationship Id="rId6" Target="../media/image32.png" Type="http://schemas.openxmlformats.org/officeDocument/2006/relationships/image"/><Relationship Id="rId7" Target="../media/image10.pn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7.pn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1.jpeg" Type="http://schemas.openxmlformats.org/officeDocument/2006/relationships/imag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9747" y="1566529"/>
            <a:ext cx="15814948" cy="8720471"/>
            <a:chOff x="0" y="0"/>
            <a:chExt cx="21086597" cy="1162729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6630706">
              <a:off x="13558628" y="1023750"/>
              <a:ext cx="6667671" cy="6461579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5"/>
            <a:srcRect l="2888" t="0" r="2888" b="0"/>
            <a:stretch>
              <a:fillRect/>
            </a:stretch>
          </p:blipFill>
          <p:spPr>
            <a:xfrm flipH="false" flipV="false" rot="-5514009">
              <a:off x="7350405" y="-948890"/>
              <a:ext cx="8112387" cy="11634906"/>
            </a:xfrm>
            <a:prstGeom prst="rect">
              <a:avLst/>
            </a:prstGeom>
          </p:spPr>
        </p:pic>
        <p:sp>
          <p:nvSpPr>
            <p:cNvPr name="AutoShape 5" id="5"/>
            <p:cNvSpPr/>
            <p:nvPr/>
          </p:nvSpPr>
          <p:spPr>
            <a:xfrm rot="0">
              <a:off x="8034093" y="2790431"/>
              <a:ext cx="7381677" cy="208600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8536847" y="5075946"/>
              <a:ext cx="6878923" cy="2256007"/>
            </a:xfrm>
            <a:prstGeom prst="rect">
              <a:avLst/>
            </a:prstGeom>
            <a:solidFill>
              <a:srgbClr val="000000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183673">
              <a:off x="16622897" y="6435555"/>
              <a:ext cx="3233132" cy="3186612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1495375">
              <a:off x="16443685" y="6473677"/>
              <a:ext cx="1457481" cy="494936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0" y="8352703"/>
              <a:ext cx="6237318" cy="3274592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7803643" y="2926462"/>
              <a:ext cx="7509176" cy="1823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2"/>
                </a:lnSpc>
              </a:pPr>
              <a:r>
                <a:rPr lang="en-US" sz="4720" spc="-47">
                  <a:solidFill>
                    <a:srgbClr val="FFFFFF"/>
                  </a:solidFill>
                  <a:latin typeface="Hatton Bold"/>
                </a:rPr>
                <a:t>Projet Ecommerce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300553" y="5402637"/>
              <a:ext cx="7351510" cy="160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07"/>
                </a:lnSpc>
              </a:pPr>
              <a:r>
                <a:rPr lang="en-US" sz="7915" spc="-79">
                  <a:solidFill>
                    <a:srgbClr val="FFFFFF"/>
                  </a:solidFill>
                  <a:latin typeface="Hatton Bold"/>
                </a:rPr>
                <a:t>Python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183673">
              <a:off x="16700525" y="7399452"/>
              <a:ext cx="3148793" cy="1339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87"/>
                </a:lnSpc>
              </a:pPr>
              <a:r>
                <a:rPr lang="en-US" sz="1656">
                  <a:solidFill>
                    <a:srgbClr val="000000"/>
                  </a:solidFill>
                  <a:latin typeface="Courier Prime Bold"/>
                </a:rPr>
                <a:t>REALISE PAR:</a:t>
              </a:r>
            </a:p>
            <a:p>
              <a:pPr algn="ctr">
                <a:lnSpc>
                  <a:spcPts val="1987"/>
                </a:lnSpc>
              </a:pPr>
              <a:r>
                <a:rPr lang="en-US" sz="1712">
                  <a:solidFill>
                    <a:srgbClr val="000000"/>
                  </a:solidFill>
                  <a:latin typeface="Arimo Bold"/>
                </a:rPr>
                <a:t>SALMA KORCHI</a:t>
              </a:r>
            </a:p>
            <a:p>
              <a:pPr algn="ctr">
                <a:lnSpc>
                  <a:spcPts val="1987"/>
                </a:lnSpc>
              </a:pPr>
              <a:r>
                <a:rPr lang="en-US" sz="1712">
                  <a:solidFill>
                    <a:srgbClr val="000000"/>
                  </a:solidFill>
                  <a:latin typeface="Arimo Bold"/>
                </a:rPr>
                <a:t>DOHA HAJJOU</a:t>
              </a:r>
            </a:p>
            <a:p>
              <a:pPr algn="ctr">
                <a:lnSpc>
                  <a:spcPts val="1987"/>
                </a:lnSpc>
              </a:pPr>
              <a:r>
                <a:rPr lang="en-US" sz="1656">
                  <a:solidFill>
                    <a:srgbClr val="000000"/>
                  </a:solidFill>
                  <a:latin typeface="Courier Prime Bold"/>
                </a:rPr>
                <a:t>ILYAS EL MOULAOUI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326257" y="981075"/>
            <a:ext cx="3933043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july 7,</a:t>
            </a:r>
            <a:r>
              <a:rPr lang="en-US" sz="2400" u="none">
                <a:solidFill>
                  <a:srgbClr val="000000"/>
                </a:solidFill>
                <a:latin typeface="DM Sans"/>
              </a:rPr>
              <a:t> 2021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81075"/>
            <a:ext cx="6539083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ENCADRE PAR : Mme HASNAA BENSAG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2888" t="0" r="2888" b="0"/>
          <a:stretch>
            <a:fillRect/>
          </a:stretch>
        </p:blipFill>
        <p:spPr>
          <a:xfrm flipH="false" flipV="false" rot="-5262563">
            <a:off x="6462732" y="877839"/>
            <a:ext cx="6084290" cy="872618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808508" y="5143500"/>
            <a:ext cx="5392738" cy="1287865"/>
            <a:chOff x="0" y="0"/>
            <a:chExt cx="7190317" cy="1717154"/>
          </a:xfrm>
        </p:grpSpPr>
        <p:sp>
          <p:nvSpPr>
            <p:cNvPr name="AutoShape 4" id="4"/>
            <p:cNvSpPr/>
            <p:nvPr/>
          </p:nvSpPr>
          <p:spPr>
            <a:xfrm rot="82336">
              <a:off x="217585" y="78421"/>
              <a:ext cx="6566012" cy="140879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 rot="82336">
              <a:off x="15650" y="236311"/>
              <a:ext cx="7159183" cy="1395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3"/>
                </a:lnSpc>
              </a:pPr>
              <a:r>
                <a:rPr lang="en-US" sz="3584" spc="-35">
                  <a:solidFill>
                    <a:srgbClr val="FFFFFF"/>
                  </a:solidFill>
                  <a:latin typeface="Hatton Bold"/>
                </a:rPr>
                <a:t>Utilisateur Normale</a:t>
              </a:r>
            </a:p>
            <a:p>
              <a:pPr algn="ctr">
                <a:lnSpc>
                  <a:spcPts val="39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15685" y="6698516"/>
            <a:ext cx="2578385" cy="2559784"/>
            <a:chOff x="0" y="0"/>
            <a:chExt cx="3437847" cy="341304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-228722">
              <a:off x="97907" y="265400"/>
              <a:ext cx="3092709" cy="304820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2107769">
              <a:off x="2034425" y="358006"/>
              <a:ext cx="1394179" cy="473440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-228722">
              <a:off x="647280" y="1217390"/>
              <a:ext cx="2033398" cy="1175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171">
                  <a:solidFill>
                    <a:srgbClr val="000000"/>
                  </a:solidFill>
                  <a:latin typeface="Courier Prime"/>
                </a:rPr>
                <a:t>let's</a:t>
              </a:r>
            </a:p>
            <a:p>
              <a:pPr algn="ctr">
                <a:lnSpc>
                  <a:spcPts val="3330"/>
                </a:lnSpc>
              </a:pPr>
              <a:r>
                <a:rPr lang="en-US" sz="3171">
                  <a:solidFill>
                    <a:srgbClr val="000000"/>
                  </a:solidFill>
                  <a:latin typeface="Courier Prime"/>
                </a:rPr>
                <a:t>start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3499850" y="-284234"/>
            <a:ext cx="5000753" cy="484618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83169" y="6610190"/>
            <a:ext cx="5000753" cy="4846184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5923092" y="3182203"/>
            <a:ext cx="7517619" cy="1640521"/>
            <a:chOff x="0" y="0"/>
            <a:chExt cx="10023492" cy="2187361"/>
          </a:xfrm>
        </p:grpSpPr>
        <p:sp>
          <p:nvSpPr>
            <p:cNvPr name="AutoShape 13" id="13"/>
            <p:cNvSpPr/>
            <p:nvPr/>
          </p:nvSpPr>
          <p:spPr>
            <a:xfrm rot="82336">
              <a:off x="292907" y="109563"/>
              <a:ext cx="9173438" cy="196823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 rot="82336">
              <a:off x="10665" y="806284"/>
              <a:ext cx="10002162" cy="1010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08"/>
                </a:lnSpc>
              </a:pPr>
              <a:r>
                <a:rPr lang="en-US" sz="5008" spc="-50">
                  <a:solidFill>
                    <a:srgbClr val="FFFFFF"/>
                  </a:solidFill>
                  <a:latin typeface="Hatton Bold"/>
                </a:rPr>
                <a:t>les interfaces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006986" y="-103625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393854">
            <a:off x="8578745" y="3115895"/>
            <a:ext cx="10416733" cy="51562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2888" t="0" r="2888" b="0"/>
          <a:stretch>
            <a:fillRect/>
          </a:stretch>
        </p:blipFill>
        <p:spPr>
          <a:xfrm flipH="false" flipV="false" rot="-5294955">
            <a:off x="3016548" y="2078269"/>
            <a:ext cx="5153795" cy="7391649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10329">
            <a:off x="1317011" y="3088337"/>
            <a:ext cx="8168227" cy="85165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670071" y="3064867"/>
            <a:ext cx="8139559" cy="78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295">
                <a:solidFill>
                  <a:srgbClr val="FFFFFF"/>
                </a:solidFill>
                <a:latin typeface="Hatton Bold"/>
              </a:rPr>
              <a:t>Interface simple d’accueil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83940" y="6977943"/>
            <a:ext cx="1738207" cy="1725667"/>
            <a:chOff x="0" y="0"/>
            <a:chExt cx="2317609" cy="230088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228722">
              <a:off x="66003" y="178919"/>
              <a:ext cx="2084936" cy="2054937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2107769">
              <a:off x="1371499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-228722">
              <a:off x="436355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99750" y="7259115"/>
            <a:ext cx="1753582" cy="1999185"/>
            <a:chOff x="0" y="0"/>
            <a:chExt cx="2338110" cy="266558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455434">
              <a:off x="126587" y="481943"/>
              <a:ext cx="2084936" cy="2054937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-4787602">
              <a:off x="203163" y="331197"/>
              <a:ext cx="939880" cy="31916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455434">
              <a:off x="494848" y="1288892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>
                  <a:solidFill>
                    <a:srgbClr val="000000"/>
                  </a:solidFill>
                  <a:latin typeface="Courier Prime"/>
                </a:rPr>
                <a:t>&lt;3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73017">
            <a:off x="2348898" y="5327782"/>
            <a:ext cx="5961250" cy="193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Contenant plein de produits et des boutons qui permettent de passer a d’autre pages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-inscription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-Authentification </a:t>
            </a:r>
          </a:p>
          <a:p>
            <a:pPr marL="0" indent="0" lvl="0">
              <a:lnSpc>
                <a:spcPts val="361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54669" y="-1602300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11785958" y="1586346"/>
            <a:ext cx="5153795" cy="73916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084911" y="2584143"/>
            <a:ext cx="5763510" cy="957941"/>
            <a:chOff x="0" y="0"/>
            <a:chExt cx="7684680" cy="1277254"/>
          </a:xfrm>
        </p:grpSpPr>
        <p:sp>
          <p:nvSpPr>
            <p:cNvPr name="AutoShape 5" id="5"/>
            <p:cNvSpPr/>
            <p:nvPr/>
          </p:nvSpPr>
          <p:spPr>
            <a:xfrm rot="10329">
              <a:off x="1867" y="11537"/>
              <a:ext cx="7680946" cy="125418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75754" y="30548"/>
              <a:ext cx="6657689" cy="1105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58"/>
                </a:lnSpc>
                <a:spcBef>
                  <a:spcPct val="0"/>
                </a:spcBef>
              </a:pPr>
              <a:r>
                <a:rPr lang="en-US" sz="4827">
                  <a:solidFill>
                    <a:srgbClr val="FFFFFF"/>
                  </a:solidFill>
                  <a:latin typeface="Hatton Bold"/>
                </a:rPr>
                <a:t>Nav Bar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15809" y="7107945"/>
            <a:ext cx="1422289" cy="1121431"/>
            <a:chOff x="0" y="0"/>
            <a:chExt cx="1896386" cy="149524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2107769">
              <a:off x="950275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-228722">
              <a:off x="15131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5831" y="3092662"/>
            <a:ext cx="8788169" cy="4308106"/>
            <a:chOff x="0" y="0"/>
            <a:chExt cx="11717559" cy="574414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0" r="39302" b="0"/>
            <a:stretch>
              <a:fillRect/>
            </a:stretch>
          </p:blipFill>
          <p:spPr>
            <a:xfrm flipH="false" flipV="false" rot="0">
              <a:off x="1652412" y="1937847"/>
              <a:ext cx="8216243" cy="1635649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17559" cy="1449595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4632602" y="4314368"/>
              <a:ext cx="2255863" cy="1429772"/>
            </a:xfrm>
            <a:prstGeom prst="rect">
              <a:avLst/>
            </a:prstGeom>
          </p:spPr>
        </p:pic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3257" y="6860318"/>
            <a:ext cx="3463913" cy="411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18146">
            <a:off x="-703257" y="-2370112"/>
            <a:ext cx="3561172" cy="4114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317816" y="4218669"/>
            <a:ext cx="559627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La barre de navigation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80183" y="4936239"/>
            <a:ext cx="5733903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Le visiteur peut : 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M Sans"/>
              </a:rPr>
              <a:t>effectuer des recherches 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M Sans"/>
              </a:rPr>
              <a:t>créer un compte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M Sans"/>
              </a:rPr>
              <a:t> se connecter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M Sans"/>
              </a:rPr>
              <a:t>visualiser le panier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74653" y="-1602300"/>
            <a:ext cx="5000753" cy="4846184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1819641" y="6494626"/>
            <a:ext cx="5000753" cy="484618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29992" y="7628131"/>
            <a:ext cx="5000753" cy="484618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4944051" y="8552026"/>
            <a:ext cx="5000753" cy="48461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3231" t="0" r="21717" b="0"/>
          <a:stretch>
            <a:fillRect/>
          </a:stretch>
        </p:blipFill>
        <p:spPr>
          <a:xfrm flipH="false" flipV="false" rot="485237">
            <a:off x="9483940" y="3076067"/>
            <a:ext cx="8375901" cy="591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006986" y="-1036252"/>
            <a:ext cx="5000753" cy="48461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2888" t="0" r="2888" b="0"/>
          <a:stretch>
            <a:fillRect/>
          </a:stretch>
        </p:blipFill>
        <p:spPr>
          <a:xfrm flipH="false" flipV="false" rot="-5294955">
            <a:off x="3016548" y="2078269"/>
            <a:ext cx="5153795" cy="739164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57867" y="1945020"/>
            <a:ext cx="7808405" cy="1919108"/>
            <a:chOff x="0" y="0"/>
            <a:chExt cx="10411207" cy="2558811"/>
          </a:xfrm>
        </p:grpSpPr>
        <p:sp>
          <p:nvSpPr>
            <p:cNvPr name="AutoShape 6" id="6"/>
            <p:cNvSpPr/>
            <p:nvPr/>
          </p:nvSpPr>
          <p:spPr>
            <a:xfrm rot="10329">
              <a:off x="1870" y="1295039"/>
              <a:ext cx="6386222" cy="125418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7" id="7"/>
            <p:cNvSpPr/>
            <p:nvPr/>
          </p:nvSpPr>
          <p:spPr>
            <a:xfrm rot="10329">
              <a:off x="1861" y="15634"/>
              <a:ext cx="10407486" cy="125418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75754" y="30548"/>
              <a:ext cx="7705095" cy="2242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58"/>
                </a:lnSpc>
              </a:pPr>
              <a:r>
                <a:rPr lang="en-US" sz="4827">
                  <a:solidFill>
                    <a:srgbClr val="FFFFFF"/>
                  </a:solidFill>
                  <a:latin typeface="Hatton Bold"/>
                </a:rPr>
                <a:t>Interface Details </a:t>
              </a:r>
            </a:p>
            <a:p>
              <a:pPr marL="0" indent="0" lvl="0">
                <a:lnSpc>
                  <a:spcPts val="6758"/>
                </a:lnSpc>
                <a:spcBef>
                  <a:spcPct val="0"/>
                </a:spcBef>
              </a:pPr>
              <a:r>
                <a:rPr lang="en-US" sz="4827">
                  <a:solidFill>
                    <a:srgbClr val="FFFFFF"/>
                  </a:solidFill>
                  <a:latin typeface="Hatton Bold"/>
                </a:rPr>
                <a:t>du produit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18588" y="7395874"/>
            <a:ext cx="1738207" cy="1725667"/>
            <a:chOff x="0" y="0"/>
            <a:chExt cx="2317609" cy="230088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228722">
              <a:off x="66003" y="178919"/>
              <a:ext cx="2084936" cy="2054937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2107769">
              <a:off x="1371499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-228722">
              <a:off x="436355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92031" y="8258708"/>
            <a:ext cx="1753582" cy="1999185"/>
            <a:chOff x="0" y="0"/>
            <a:chExt cx="2338110" cy="266558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455434">
              <a:off x="126587" y="481943"/>
              <a:ext cx="2084936" cy="2054937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-4787602">
              <a:off x="203163" y="331197"/>
              <a:ext cx="939880" cy="319167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455434">
              <a:off x="494848" y="1288892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>
                  <a:solidFill>
                    <a:srgbClr val="000000"/>
                  </a:solidFill>
                  <a:latin typeface="Courier Prime"/>
                </a:rPr>
                <a:t>&lt;3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79660">
            <a:off x="2494962" y="4807736"/>
            <a:ext cx="5733903" cy="252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1499">
                <a:solidFill>
                  <a:srgbClr val="000000"/>
                </a:solidFill>
                <a:latin typeface="Arimo"/>
              </a:rPr>
              <a:t>Pour voir les détails de l’un des produits</a:t>
            </a:r>
          </a:p>
          <a:p>
            <a:pPr>
              <a:lnSpc>
                <a:spcPts val="3359"/>
              </a:lnSpc>
            </a:pPr>
            <a:r>
              <a:rPr lang="en-US" sz="1499">
                <a:solidFill>
                  <a:srgbClr val="000000"/>
                </a:solidFill>
                <a:latin typeface="Arimo"/>
              </a:rPr>
              <a:t>Il faut cliquer sur « See details »</a:t>
            </a:r>
          </a:p>
          <a:p>
            <a:pPr marL="0" indent="0" lvl="0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DM Sans"/>
              </a:rPr>
              <a:t>Et a partir de la page qui affiche les details de produit vous pouvez ajouter ce dernier au panier si il n’existe pas déjà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006986" y="-103625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3016548" y="2078269"/>
            <a:ext cx="5153795" cy="73916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0329">
            <a:off x="1316571" y="3087117"/>
            <a:ext cx="7356311" cy="84969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613928" y="3045525"/>
            <a:ext cx="7057660" cy="153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3"/>
              </a:lnSpc>
            </a:pPr>
            <a:r>
              <a:rPr lang="en-US" sz="4288">
                <a:solidFill>
                  <a:srgbClr val="FFFFFF"/>
                </a:solidFill>
                <a:latin typeface="Hatton Bold"/>
              </a:rPr>
              <a:t>Interface de connexion </a:t>
            </a:r>
          </a:p>
          <a:p>
            <a:pPr marL="0" indent="0" lvl="0">
              <a:lnSpc>
                <a:spcPts val="6003"/>
              </a:lnSpc>
              <a:spcBef>
                <a:spcPct val="0"/>
              </a:spcBef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752773" y="2930102"/>
            <a:ext cx="7969704" cy="577350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366273" y="7694223"/>
            <a:ext cx="1738207" cy="1725667"/>
            <a:chOff x="0" y="0"/>
            <a:chExt cx="2317609" cy="230088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228722">
              <a:off x="66003" y="178919"/>
              <a:ext cx="2084936" cy="2054937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2107769">
              <a:off x="1371499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-228722">
              <a:off x="436355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99750" y="7259115"/>
            <a:ext cx="1753582" cy="1999185"/>
            <a:chOff x="0" y="0"/>
            <a:chExt cx="2338110" cy="266558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455434">
              <a:off x="126587" y="481943"/>
              <a:ext cx="2084936" cy="2054937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-4787602">
              <a:off x="203163" y="331197"/>
              <a:ext cx="939880" cy="31916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455434">
              <a:off x="494848" y="1288892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>
                  <a:solidFill>
                    <a:srgbClr val="000000"/>
                  </a:solidFill>
                  <a:latin typeface="Courier Prime"/>
                </a:rPr>
                <a:t>&lt;3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84212">
            <a:off x="2362867" y="4774775"/>
            <a:ext cx="6123182" cy="195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4171" indent="-242086" lvl="1">
              <a:lnSpc>
                <a:spcPts val="3139"/>
              </a:lnSpc>
              <a:buFont typeface="Arial"/>
              <a:buChar char="•"/>
            </a:pPr>
            <a:r>
              <a:rPr lang="en-US" sz="2242">
                <a:solidFill>
                  <a:srgbClr val="000000"/>
                </a:solidFill>
                <a:latin typeface="DM Sans"/>
              </a:rPr>
              <a:t>L’authentification permet l’utilisateur d’accéder aux différentes fonctionnalités de l’application.</a:t>
            </a:r>
          </a:p>
          <a:p>
            <a:pPr marL="484171" indent="-242086" lvl="1">
              <a:lnSpc>
                <a:spcPts val="3139"/>
              </a:lnSpc>
              <a:buFont typeface="Arial"/>
              <a:buChar char="•"/>
            </a:pPr>
            <a:r>
              <a:rPr lang="en-US" sz="2242">
                <a:solidFill>
                  <a:srgbClr val="000000"/>
                </a:solidFill>
                <a:latin typeface="DM Sans"/>
              </a:rPr>
              <a:t>l'utilisateur peut aussi choisir de créer un nouveau compte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54669" y="-1602300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11785958" y="1586346"/>
            <a:ext cx="5153795" cy="73916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0329">
            <a:off x="10086333" y="2596237"/>
            <a:ext cx="8050755" cy="92279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441727" y="2573717"/>
            <a:ext cx="8871139" cy="256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58"/>
              </a:lnSpc>
            </a:pPr>
            <a:r>
              <a:rPr lang="en-US" sz="4827">
                <a:solidFill>
                  <a:srgbClr val="FFFFFF"/>
                </a:solidFill>
                <a:latin typeface="Hatton Bold"/>
              </a:rPr>
              <a:t>Interface d’inscription</a:t>
            </a:r>
          </a:p>
          <a:p>
            <a:pPr>
              <a:lnSpc>
                <a:spcPts val="6758"/>
              </a:lnSpc>
            </a:pPr>
          </a:p>
          <a:p>
            <a:pPr marL="0" indent="0" lvl="0">
              <a:lnSpc>
                <a:spcPts val="6758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115809" y="7107945"/>
            <a:ext cx="1422289" cy="1121431"/>
            <a:chOff x="0" y="0"/>
            <a:chExt cx="1896386" cy="149524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2107769">
              <a:off x="950275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-228722">
              <a:off x="15131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3257" y="6860318"/>
            <a:ext cx="3463913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18146">
            <a:off x="-703257" y="-2370112"/>
            <a:ext cx="3561172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74653" y="-1602300"/>
            <a:ext cx="5000753" cy="484618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1819641" y="6494626"/>
            <a:ext cx="5000753" cy="48461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29992" y="7628131"/>
            <a:ext cx="5000753" cy="48461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4944051" y="8552026"/>
            <a:ext cx="5000753" cy="484618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431636" y="1496702"/>
            <a:ext cx="6337628" cy="709366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327341" y="3870132"/>
            <a:ext cx="5733903" cy="366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M Sans"/>
              </a:rPr>
              <a:t>L’utilisateur peut créer un nouveau compte a partir de cette page 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mo"/>
              </a:rPr>
              <a:t>Il suffit de remplir les champs donné et a condition d’avoir un email n’appartient pas a un autre compte</a:t>
            </a:r>
          </a:p>
          <a:p>
            <a:pPr>
              <a:lnSpc>
                <a:spcPts val="2940"/>
              </a:lnSpc>
            </a:pP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mo"/>
              </a:rPr>
              <a:t>Apres l’inscription l’utilisateur vas être automatiquement </a:t>
            </a:r>
          </a:p>
          <a:p>
            <a:pPr>
              <a:lnSpc>
                <a:spcPts val="2940"/>
              </a:lnSpc>
            </a:pPr>
            <a:r>
              <a:rPr lang="en-US" sz="1200">
                <a:solidFill>
                  <a:srgbClr val="000000"/>
                </a:solidFill>
                <a:latin typeface="Arimo"/>
              </a:rPr>
              <a:t> Réorienté a la page de l’authentification</a:t>
            </a:r>
          </a:p>
          <a:p>
            <a:pPr marL="0" indent="0" lvl="0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54669" y="-1602300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3257" y="6860318"/>
            <a:ext cx="346391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18146">
            <a:off x="-703257" y="-2370112"/>
            <a:ext cx="3561172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74653" y="-1602300"/>
            <a:ext cx="5000753" cy="48461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1819641" y="6494626"/>
            <a:ext cx="5000753" cy="484618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29992" y="7628131"/>
            <a:ext cx="5000753" cy="48461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1579786">
            <a:off x="3205339" y="6757977"/>
            <a:ext cx="4498511" cy="305737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4944051" y="8552026"/>
            <a:ext cx="5000753" cy="48461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5356" t="4420" r="18824" b="7178"/>
          <a:stretch>
            <a:fillRect/>
          </a:stretch>
        </p:blipFill>
        <p:spPr>
          <a:xfrm flipH="false" flipV="false" rot="-660905">
            <a:off x="1028700" y="2799581"/>
            <a:ext cx="8568503" cy="430836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2888" t="0" r="2888" b="0"/>
          <a:stretch>
            <a:fillRect/>
          </a:stretch>
        </p:blipFill>
        <p:spPr>
          <a:xfrm flipH="false" flipV="false" rot="-5003637">
            <a:off x="10550283" y="1614991"/>
            <a:ext cx="5551948" cy="7962687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10329">
            <a:off x="8659147" y="2173958"/>
            <a:ext cx="6205750" cy="101330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3" id="13"/>
          <p:cNvSpPr/>
          <p:nvPr/>
        </p:nvSpPr>
        <p:spPr>
          <a:xfrm rot="10329">
            <a:off x="8659151" y="3203100"/>
            <a:ext cx="4339431" cy="101330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9042020" y="2144656"/>
            <a:ext cx="5379018" cy="1856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Hatton Bold"/>
              </a:rPr>
              <a:t>modification du Profile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845432" y="7037921"/>
            <a:ext cx="1532168" cy="1208066"/>
            <a:chOff x="0" y="0"/>
            <a:chExt cx="2042890" cy="1610755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2107769">
              <a:off x="1023688" y="259993"/>
              <a:ext cx="1012490" cy="343825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-228722">
              <a:off x="16512" y="1067435"/>
              <a:ext cx="1476707" cy="494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985791" y="3929116"/>
            <a:ext cx="6028606" cy="43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133143" y="4906138"/>
            <a:ext cx="5733903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Le client peut modifier ses informations personnelles comme le nom, le prénom, il peut aussi modifier son nom d'utilisateur et le mot de passe.</a:t>
            </a:r>
          </a:p>
          <a:p>
            <a:pPr marL="0" indent="0" lvl="0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006986" y="-103625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6571264" y="3035457"/>
            <a:ext cx="5153795" cy="73916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0329">
            <a:off x="4871718" y="4043882"/>
            <a:ext cx="7075369" cy="101023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5253432" y="4003348"/>
            <a:ext cx="6924632" cy="99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9"/>
              </a:lnSpc>
              <a:spcBef>
                <a:spcPct val="0"/>
              </a:spcBef>
            </a:pPr>
            <a:r>
              <a:rPr lang="en-US" sz="5506">
                <a:solidFill>
                  <a:srgbClr val="FFFFFF"/>
                </a:solidFill>
                <a:latin typeface="Hatton Bold"/>
              </a:rPr>
              <a:t>Interface Panier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699392" y="7651818"/>
            <a:ext cx="1753582" cy="1999185"/>
            <a:chOff x="0" y="0"/>
            <a:chExt cx="2338110" cy="266558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455434">
              <a:off x="126587" y="481943"/>
              <a:ext cx="2084936" cy="2054937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4787602">
              <a:off x="203163" y="331197"/>
              <a:ext cx="939880" cy="319167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455434">
              <a:off x="494848" y="1288892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>
                  <a:solidFill>
                    <a:srgbClr val="000000"/>
                  </a:solidFill>
                  <a:latin typeface="Courier Prime"/>
                </a:rPr>
                <a:t>&lt;3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4050" t="7655" r="11693" b="15311"/>
          <a:stretch>
            <a:fillRect/>
          </a:stretch>
        </p:blipFill>
        <p:spPr>
          <a:xfrm flipH="false" flipV="false" rot="0">
            <a:off x="3409534" y="303712"/>
            <a:ext cx="11913478" cy="339019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4361762" y="2786558"/>
            <a:ext cx="1738207" cy="1725667"/>
            <a:chOff x="0" y="0"/>
            <a:chExt cx="2317609" cy="230088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-228722">
              <a:off x="66003" y="178919"/>
              <a:ext cx="2084936" cy="2054937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2107769">
              <a:off x="1371499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-228722">
              <a:off x="436355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103122" y="5188134"/>
            <a:ext cx="5596270" cy="482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none">
                <a:solidFill>
                  <a:srgbClr val="000000"/>
                </a:solidFill>
                <a:latin typeface="DM Sans"/>
              </a:rPr>
              <a:t>Apres avoir ajouté les produit désiré au panier l’utilisateur peux accéder a cette dernière en cliquant sur l’'icone du panier</a:t>
            </a:r>
          </a:p>
          <a:p>
            <a:pPr algn="l">
              <a:lnSpc>
                <a:spcPts val="2940"/>
              </a:lnSpc>
            </a:pPr>
            <a:r>
              <a:rPr lang="en-US" sz="2100" u="none">
                <a:solidFill>
                  <a:srgbClr val="000000"/>
                </a:solidFill>
                <a:latin typeface="DM Sans"/>
              </a:rPr>
              <a:t>Et au niveau du panier </a:t>
            </a:r>
            <a:r>
              <a:rPr lang="en-US" sz="2100" u="none">
                <a:solidFill>
                  <a:srgbClr val="000000"/>
                </a:solidFill>
                <a:latin typeface="DM Sans Bold Italics"/>
              </a:rPr>
              <a:t>l’utilisateur peut 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u="none">
                <a:solidFill>
                  <a:srgbClr val="000000"/>
                </a:solidFill>
                <a:latin typeface="DM Sans"/>
              </a:rPr>
              <a:t>supprimer un produit définitivement de son panier </a:t>
            </a:r>
          </a:p>
          <a:p>
            <a:pPr algn="l">
              <a:lnSpc>
                <a:spcPts val="2940"/>
              </a:lnSpc>
            </a:pPr>
            <a:r>
              <a:rPr lang="en-US" sz="2100" u="none">
                <a:solidFill>
                  <a:srgbClr val="000000"/>
                </a:solidFill>
                <a:latin typeface="DM Sans"/>
              </a:rPr>
              <a:t>une fois qu’il est satisfait ,l’utilisateur peut commander les produit de son panier en cliquant sur le bouton « Checkout »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006986" y="-103625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10502996" y="2954668"/>
            <a:ext cx="5153795" cy="73916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0329">
            <a:off x="8803445" y="3966711"/>
            <a:ext cx="9483059" cy="101023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8430274" y="8010675"/>
            <a:ext cx="1753582" cy="1999185"/>
            <a:chOff x="0" y="0"/>
            <a:chExt cx="2338110" cy="266558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455434">
              <a:off x="126587" y="481943"/>
              <a:ext cx="2084936" cy="205493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4787602">
              <a:off x="203163" y="331197"/>
              <a:ext cx="939880" cy="319167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455434">
              <a:off x="494848" y="1288892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>
                  <a:solidFill>
                    <a:srgbClr val="000000"/>
                  </a:solidFill>
                  <a:latin typeface="Courier Prime"/>
                </a:rPr>
                <a:t>&lt;3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10848" y="299693"/>
            <a:ext cx="7898555" cy="533532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7932845" y="165867"/>
            <a:ext cx="1738207" cy="1725667"/>
            <a:chOff x="0" y="0"/>
            <a:chExt cx="2317609" cy="230088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-228722">
              <a:off x="66003" y="178919"/>
              <a:ext cx="2084936" cy="2054937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2107769">
              <a:off x="1371499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-228722">
              <a:off x="436355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185164" y="3922559"/>
            <a:ext cx="8567342" cy="19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9"/>
              </a:lnSpc>
            </a:pPr>
            <a:r>
              <a:rPr lang="en-US" sz="5506">
                <a:solidFill>
                  <a:srgbClr val="FFFFFF"/>
                </a:solidFill>
                <a:latin typeface="Hatton Bold"/>
              </a:rPr>
              <a:t>Interface Commander</a:t>
            </a:r>
          </a:p>
          <a:p>
            <a:pPr marL="0" indent="0" lvl="0">
              <a:lnSpc>
                <a:spcPts val="770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79515">
            <a:off x="10184273" y="5469108"/>
            <a:ext cx="5596270" cy="256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M Sans"/>
              </a:rPr>
              <a:t>Apres avoir rempli les information de facturation les produits vont être ajouté a la liste des produit commandé 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Arimo"/>
              </a:rPr>
              <a:t>l’utilisateur peut consulter ses commandes au niveau de la page commandes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006986" y="-103625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6275037" y="3671454"/>
            <a:ext cx="5153795" cy="73916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0329">
            <a:off x="4575514" y="4679118"/>
            <a:ext cx="6568353" cy="85741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10329">
            <a:off x="4575510" y="5583894"/>
            <a:ext cx="4998234" cy="862137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4930806" y="4649300"/>
            <a:ext cx="10379200" cy="272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8"/>
              </a:lnSpc>
            </a:pPr>
            <a:r>
              <a:rPr lang="en-US" sz="5127">
                <a:solidFill>
                  <a:srgbClr val="FFFFFF"/>
                </a:solidFill>
                <a:latin typeface="Hatton Bold"/>
              </a:rPr>
              <a:t>Interface Details </a:t>
            </a:r>
          </a:p>
          <a:p>
            <a:pPr>
              <a:lnSpc>
                <a:spcPts val="7178"/>
              </a:lnSpc>
            </a:pPr>
            <a:r>
              <a:rPr lang="en-US" sz="5127">
                <a:solidFill>
                  <a:srgbClr val="FFFFFF"/>
                </a:solidFill>
                <a:latin typeface="Hatton Bold"/>
              </a:rPr>
              <a:t>Commandes</a:t>
            </a:r>
          </a:p>
          <a:p>
            <a:pPr marL="0" indent="0" lvl="0">
              <a:lnSpc>
                <a:spcPts val="7178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403166" y="8287815"/>
            <a:ext cx="1753582" cy="1999185"/>
            <a:chOff x="0" y="0"/>
            <a:chExt cx="2338110" cy="266558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455434">
              <a:off x="126587" y="481943"/>
              <a:ext cx="2084936" cy="2054937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4787602">
              <a:off x="203163" y="331197"/>
              <a:ext cx="939880" cy="319167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455434">
              <a:off x="494848" y="1288892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>
                  <a:solidFill>
                    <a:srgbClr val="000000"/>
                  </a:solidFill>
                  <a:latin typeface="Courier Prime"/>
                </a:rPr>
                <a:t>&lt;3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201305" y="1386840"/>
            <a:ext cx="11301259" cy="3234985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897166" y="2490332"/>
            <a:ext cx="1738207" cy="1725667"/>
            <a:chOff x="0" y="0"/>
            <a:chExt cx="2317609" cy="2300889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-228722">
              <a:off x="66003" y="178919"/>
              <a:ext cx="2084936" cy="2054937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2107769">
              <a:off x="1371499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-228722">
              <a:off x="436355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1792" r="0" b="1792"/>
          <a:stretch>
            <a:fillRect/>
          </a:stretch>
        </p:blipFill>
        <p:spPr>
          <a:xfrm flipH="false" flipV="false" rot="0">
            <a:off x="3379721" y="217305"/>
            <a:ext cx="10982042" cy="99990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901519" y="6405913"/>
            <a:ext cx="5900832" cy="188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6589" indent="-233295" lvl="1">
              <a:lnSpc>
                <a:spcPts val="3025"/>
              </a:lnSpc>
              <a:buFont typeface="Arial"/>
              <a:buChar char="•"/>
            </a:pPr>
            <a:r>
              <a:rPr lang="en-US" sz="2161">
                <a:solidFill>
                  <a:srgbClr val="000000"/>
                </a:solidFill>
                <a:latin typeface="DM Sans"/>
              </a:rPr>
              <a:t>Au niveau de la page des commandes l’utilisateur peut consulter les information concernant les commandes qui a effectué</a:t>
            </a:r>
          </a:p>
          <a:p>
            <a:pPr marL="466589" indent="-233295" lvl="1">
              <a:lnSpc>
                <a:spcPts val="3025"/>
              </a:lnSpc>
              <a:buFont typeface="Arial"/>
              <a:buChar char="•"/>
            </a:pPr>
            <a:r>
              <a:rPr lang="en-US" sz="1234">
                <a:solidFill>
                  <a:srgbClr val="000000"/>
                </a:solidFill>
                <a:latin typeface="Arimo"/>
              </a:rPr>
              <a:t>Ainsi que les prix de chaque produit </a:t>
            </a:r>
          </a:p>
          <a:p>
            <a:pPr marL="0" indent="0" lvl="0">
              <a:lnSpc>
                <a:spcPts val="302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6257" y="981075"/>
            <a:ext cx="393304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july 7, 2021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61743" y="5141852"/>
            <a:ext cx="4802813" cy="53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DM Sans"/>
              </a:rPr>
              <a:t>Introduction General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276163">
            <a:off x="3766293" y="5054010"/>
            <a:ext cx="801671" cy="7666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37338" y="5094227"/>
            <a:ext cx="430014" cy="701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35"/>
              </a:lnSpc>
              <a:spcBef>
                <a:spcPct val="0"/>
              </a:spcBef>
            </a:pPr>
            <a:r>
              <a:rPr lang="en-US" sz="3882">
                <a:solidFill>
                  <a:srgbClr val="FFFFFF"/>
                </a:solidFill>
                <a:latin typeface="Hatton Bold Bold"/>
              </a:rPr>
              <a:t>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80888" y="2849214"/>
            <a:ext cx="2849889" cy="905499"/>
            <a:chOff x="0" y="0"/>
            <a:chExt cx="3799852" cy="1207331"/>
          </a:xfrm>
        </p:grpSpPr>
        <p:sp>
          <p:nvSpPr>
            <p:cNvPr name="AutoShape 7" id="7"/>
            <p:cNvSpPr/>
            <p:nvPr/>
          </p:nvSpPr>
          <p:spPr>
            <a:xfrm rot="-42073">
              <a:off x="7040" y="18967"/>
              <a:ext cx="3106745" cy="116939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2564" y="43887"/>
              <a:ext cx="3667288" cy="1084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693"/>
                </a:lnSpc>
                <a:spcBef>
                  <a:spcPct val="0"/>
                </a:spcBef>
              </a:pPr>
              <a:r>
                <a:rPr lang="en-US" sz="4780">
                  <a:solidFill>
                    <a:srgbClr val="FFFFFF"/>
                  </a:solidFill>
                  <a:latin typeface="Hatton Bold"/>
                </a:rPr>
                <a:t>  Plan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12750" y="6702074"/>
            <a:ext cx="5808226" cy="879489"/>
            <a:chOff x="0" y="0"/>
            <a:chExt cx="7744301" cy="117265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608015" y="208713"/>
              <a:ext cx="613628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DM Sans"/>
                </a:rPr>
                <a:t>Analyse &amp; Conception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true" rot="-10276163">
              <a:off x="71390" y="75201"/>
              <a:ext cx="1068894" cy="1022251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299451" y="195499"/>
              <a:ext cx="573352" cy="749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95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Hatton Bold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14712" y="5062376"/>
            <a:ext cx="5808226" cy="879489"/>
            <a:chOff x="0" y="0"/>
            <a:chExt cx="7744301" cy="11726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608015" y="208713"/>
              <a:ext cx="6136287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DM Sans"/>
                </a:rPr>
                <a:t>Interface &amp; Réalisation </a:t>
              </a:r>
            </a:p>
          </p:txBody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276163">
              <a:off x="71390" y="75201"/>
              <a:ext cx="1068894" cy="1022251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299451" y="195499"/>
              <a:ext cx="573352" cy="749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95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Hatton Bold 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14712" y="6702074"/>
            <a:ext cx="5808226" cy="879489"/>
            <a:chOff x="0" y="0"/>
            <a:chExt cx="7744301" cy="117265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608015" y="208713"/>
              <a:ext cx="6136287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DM Sans"/>
                </a:rPr>
                <a:t>Conclusion</a:t>
              </a:r>
            </a:p>
          </p:txBody>
        </p: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true" rot="-10276163">
              <a:off x="71390" y="75201"/>
              <a:ext cx="1068894" cy="1022251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299451" y="195499"/>
              <a:ext cx="573352" cy="749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95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Hatton Bold Bold"/>
                </a:rPr>
                <a:t>4</a:t>
              </a: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9134243" y="-2115678"/>
            <a:ext cx="5000753" cy="4846184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228292" y="-111876"/>
            <a:ext cx="5000753" cy="48461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006986" y="-103625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2980"/>
          <a:stretch>
            <a:fillRect/>
          </a:stretch>
        </p:blipFill>
        <p:spPr>
          <a:xfrm flipH="false" flipV="false" rot="0">
            <a:off x="9339101" y="401885"/>
            <a:ext cx="7343969" cy="61363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2888" t="0" r="27478" b="0"/>
          <a:stretch>
            <a:fillRect/>
          </a:stretch>
        </p:blipFill>
        <p:spPr>
          <a:xfrm flipH="false" flipV="false" rot="-5294955">
            <a:off x="4291276" y="2597367"/>
            <a:ext cx="3808763" cy="739164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897166" y="4267366"/>
            <a:ext cx="5763510" cy="957941"/>
            <a:chOff x="0" y="0"/>
            <a:chExt cx="7684680" cy="1277254"/>
          </a:xfrm>
        </p:grpSpPr>
        <p:sp>
          <p:nvSpPr>
            <p:cNvPr name="AutoShape 6" id="6"/>
            <p:cNvSpPr/>
            <p:nvPr/>
          </p:nvSpPr>
          <p:spPr>
            <a:xfrm rot="10329">
              <a:off x="1867" y="11537"/>
              <a:ext cx="7680946" cy="125418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75754" y="59123"/>
              <a:ext cx="6657689" cy="855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218"/>
                </a:lnSpc>
                <a:spcBef>
                  <a:spcPct val="0"/>
                </a:spcBef>
              </a:pPr>
              <a:r>
                <a:rPr lang="en-US" sz="3727">
                  <a:solidFill>
                    <a:srgbClr val="FFFFFF"/>
                  </a:solidFill>
                  <a:latin typeface="Hatton Bold"/>
                </a:rPr>
                <a:t>La facture d'achat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26342" y="7885930"/>
            <a:ext cx="1753582" cy="1999185"/>
            <a:chOff x="0" y="0"/>
            <a:chExt cx="2338110" cy="266558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455434">
              <a:off x="126587" y="481943"/>
              <a:ext cx="2084936" cy="2054937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-4787602">
              <a:off x="203163" y="331197"/>
              <a:ext cx="939880" cy="319167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455434">
              <a:off x="494848" y="1288892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>
                  <a:solidFill>
                    <a:srgbClr val="000000"/>
                  </a:solidFill>
                  <a:latin typeface="Courier Prime"/>
                </a:rPr>
                <a:t>&lt;3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521093" y="5475304"/>
            <a:ext cx="1738207" cy="1725667"/>
            <a:chOff x="0" y="0"/>
            <a:chExt cx="2317609" cy="2300889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228722">
              <a:off x="66003" y="178919"/>
              <a:ext cx="2084936" cy="2054937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2107769">
              <a:off x="1371499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-228722">
              <a:off x="436355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92439" y="5774344"/>
            <a:ext cx="573390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Un document téléchargeable sous format PDF qui représente la facture d'achat, il contient des informations sur l'acheteur, le produit et la date d'opération.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2888" t="0" r="2888" b="0"/>
          <a:stretch>
            <a:fillRect/>
          </a:stretch>
        </p:blipFill>
        <p:spPr>
          <a:xfrm flipH="false" flipV="false" rot="-5262563">
            <a:off x="6101855" y="401220"/>
            <a:ext cx="6084290" cy="872618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568878" y="4488402"/>
            <a:ext cx="5871998" cy="1310196"/>
            <a:chOff x="0" y="0"/>
            <a:chExt cx="7829330" cy="1746928"/>
          </a:xfrm>
        </p:grpSpPr>
        <p:sp>
          <p:nvSpPr>
            <p:cNvPr name="AutoShape 4" id="4"/>
            <p:cNvSpPr/>
            <p:nvPr/>
          </p:nvSpPr>
          <p:spPr>
            <a:xfrm rot="82336">
              <a:off x="251499" y="87502"/>
              <a:ext cx="7326331" cy="157192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 rot="82336">
              <a:off x="10732" y="384642"/>
              <a:ext cx="7807700" cy="987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96"/>
                </a:lnSpc>
              </a:pPr>
              <a:r>
                <a:rPr lang="en-US" sz="4905" spc="-49">
                  <a:solidFill>
                    <a:srgbClr val="FFFFFF"/>
                  </a:solidFill>
                  <a:latin typeface="Hatton Bold"/>
                </a:rPr>
                <a:t>administrateur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15685" y="6698516"/>
            <a:ext cx="2578385" cy="2559784"/>
            <a:chOff x="0" y="0"/>
            <a:chExt cx="3437847" cy="341304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-228722">
              <a:off x="97907" y="265400"/>
              <a:ext cx="3092709" cy="304820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2107769">
              <a:off x="2034425" y="358006"/>
              <a:ext cx="1394179" cy="473440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-228722">
              <a:off x="647280" y="1217390"/>
              <a:ext cx="2033398" cy="1175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171">
                  <a:solidFill>
                    <a:srgbClr val="000000"/>
                  </a:solidFill>
                  <a:latin typeface="Courier Prime"/>
                </a:rPr>
                <a:t>let's</a:t>
              </a:r>
            </a:p>
            <a:p>
              <a:pPr algn="ctr">
                <a:lnSpc>
                  <a:spcPts val="3330"/>
                </a:lnSpc>
              </a:pPr>
              <a:r>
                <a:rPr lang="en-US" sz="3171">
                  <a:solidFill>
                    <a:srgbClr val="000000"/>
                  </a:solidFill>
                  <a:latin typeface="Courier Prime"/>
                </a:rPr>
                <a:t>start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3499850" y="-284234"/>
            <a:ext cx="5000753" cy="484618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83169" y="6610190"/>
            <a:ext cx="5000753" cy="4846184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5746068" y="2648859"/>
            <a:ext cx="7517619" cy="1640521"/>
            <a:chOff x="0" y="0"/>
            <a:chExt cx="10023492" cy="2187361"/>
          </a:xfrm>
        </p:grpSpPr>
        <p:sp>
          <p:nvSpPr>
            <p:cNvPr name="AutoShape 13" id="13"/>
            <p:cNvSpPr/>
            <p:nvPr/>
          </p:nvSpPr>
          <p:spPr>
            <a:xfrm rot="82336">
              <a:off x="292907" y="109563"/>
              <a:ext cx="9173438" cy="196823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 rot="82336">
              <a:off x="10665" y="806284"/>
              <a:ext cx="10002162" cy="1010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08"/>
                </a:lnSpc>
              </a:pPr>
              <a:r>
                <a:rPr lang="en-US" sz="5008" spc="-50">
                  <a:solidFill>
                    <a:srgbClr val="FFFFFF"/>
                  </a:solidFill>
                  <a:latin typeface="Hatton Bold"/>
                </a:rPr>
                <a:t>les interfaces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54669" y="-1602300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11785958" y="1586346"/>
            <a:ext cx="5153795" cy="73916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084911" y="2584143"/>
            <a:ext cx="5763510" cy="957941"/>
            <a:chOff x="0" y="0"/>
            <a:chExt cx="7684680" cy="1277254"/>
          </a:xfrm>
        </p:grpSpPr>
        <p:sp>
          <p:nvSpPr>
            <p:cNvPr name="AutoShape 5" id="5"/>
            <p:cNvSpPr/>
            <p:nvPr/>
          </p:nvSpPr>
          <p:spPr>
            <a:xfrm rot="10329">
              <a:off x="1867" y="11537"/>
              <a:ext cx="7680946" cy="125418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75754" y="30548"/>
              <a:ext cx="6657689" cy="1105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58"/>
                </a:lnSpc>
                <a:spcBef>
                  <a:spcPct val="0"/>
                </a:spcBef>
              </a:pPr>
              <a:r>
                <a:rPr lang="en-US" sz="4827">
                  <a:solidFill>
                    <a:srgbClr val="FFFFFF"/>
                  </a:solidFill>
                  <a:latin typeface="Hatton Bold"/>
                </a:rPr>
                <a:t>Nav Bar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15809" y="7107945"/>
            <a:ext cx="1422289" cy="1121431"/>
            <a:chOff x="0" y="0"/>
            <a:chExt cx="1896386" cy="149524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2107769">
              <a:off x="950275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-228722">
              <a:off x="15131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3257" y="6860318"/>
            <a:ext cx="3463913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18146">
            <a:off x="-703257" y="-2370112"/>
            <a:ext cx="3561172" cy="411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74653" y="-1602300"/>
            <a:ext cx="5000753" cy="48461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1819641" y="6494626"/>
            <a:ext cx="5000753" cy="48461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29992" y="7628131"/>
            <a:ext cx="5000753" cy="484618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4944051" y="8552026"/>
            <a:ext cx="5000753" cy="484618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25281" b="0"/>
          <a:stretch>
            <a:fillRect/>
          </a:stretch>
        </p:blipFill>
        <p:spPr>
          <a:xfrm flipH="false" flipV="false" rot="0">
            <a:off x="1344235" y="3578534"/>
            <a:ext cx="7799765" cy="137551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101595">
            <a:off x="11108875" y="4653264"/>
            <a:ext cx="6217630" cy="209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en plus des fonctionnalités précédentes l'administrateur a le privilège de changer les informations des produits et des commandes et même des utilisateurs</a:t>
            </a:r>
          </a:p>
          <a:p>
            <a:pPr marL="0" indent="0" lvl="0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54669" y="-1602300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11785958" y="1586346"/>
            <a:ext cx="5153795" cy="73916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084911" y="2584143"/>
            <a:ext cx="6127646" cy="1018463"/>
            <a:chOff x="0" y="0"/>
            <a:chExt cx="8170195" cy="1357951"/>
          </a:xfrm>
        </p:grpSpPr>
        <p:sp>
          <p:nvSpPr>
            <p:cNvPr name="AutoShape 5" id="5"/>
            <p:cNvSpPr/>
            <p:nvPr/>
          </p:nvSpPr>
          <p:spPr>
            <a:xfrm rot="10329">
              <a:off x="1985" y="12266"/>
              <a:ext cx="8166225" cy="133341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05812" y="50428"/>
              <a:ext cx="7078319" cy="978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25"/>
                </a:lnSpc>
                <a:spcBef>
                  <a:spcPct val="0"/>
                </a:spcBef>
              </a:pPr>
              <a:r>
                <a:rPr lang="en-US" sz="4232">
                  <a:solidFill>
                    <a:srgbClr val="FFFFFF"/>
                  </a:solidFill>
                  <a:latin typeface="Hatton Bold"/>
                </a:rPr>
                <a:t>admin dashboard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15809" y="7107945"/>
            <a:ext cx="1422289" cy="1121431"/>
            <a:chOff x="0" y="0"/>
            <a:chExt cx="1896386" cy="149524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2107769">
              <a:off x="950275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-228722">
              <a:off x="15131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3257" y="6860318"/>
            <a:ext cx="3463913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18146">
            <a:off x="-703257" y="-2370112"/>
            <a:ext cx="3561172" cy="411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74653" y="-1602300"/>
            <a:ext cx="5000753" cy="48461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1819641" y="6494626"/>
            <a:ext cx="5000753" cy="48461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29992" y="7628131"/>
            <a:ext cx="5000753" cy="484618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4944051" y="8552026"/>
            <a:ext cx="5000753" cy="484618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2515" t="9698" r="3547" b="19780"/>
          <a:stretch>
            <a:fillRect/>
          </a:stretch>
        </p:blipFill>
        <p:spPr>
          <a:xfrm flipH="false" flipV="false" rot="0">
            <a:off x="1162110" y="1500090"/>
            <a:ext cx="7018427" cy="218694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2265" t="7422" r="2658" b="14306"/>
          <a:stretch>
            <a:fillRect/>
          </a:stretch>
        </p:blipFill>
        <p:spPr>
          <a:xfrm flipH="false" flipV="false" rot="0">
            <a:off x="9369442" y="8229376"/>
            <a:ext cx="5492733" cy="158953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5225" t="0" r="5225" b="0"/>
          <a:stretch>
            <a:fillRect/>
          </a:stretch>
        </p:blipFill>
        <p:spPr>
          <a:xfrm flipH="false" flipV="false" rot="0">
            <a:off x="683561" y="6534647"/>
            <a:ext cx="7975526" cy="287226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rcRect l="2270" t="16635" r="6055" b="20489"/>
          <a:stretch>
            <a:fillRect/>
          </a:stretch>
        </p:blipFill>
        <p:spPr>
          <a:xfrm flipH="false" flipV="false" rot="0">
            <a:off x="3193605" y="4002931"/>
            <a:ext cx="7396423" cy="2281137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249402" y="4592063"/>
            <a:ext cx="5870733" cy="132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DM Sans"/>
              </a:rPr>
              <a:t>l'administrateur peut aussi consulter les differentes informations concernant les commandes effectué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322415" y="-139439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7083208" y="2873868"/>
            <a:ext cx="5153795" cy="73916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0329">
            <a:off x="5383654" y="4896281"/>
            <a:ext cx="4096871" cy="100006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10329">
            <a:off x="5383649" y="3880865"/>
            <a:ext cx="6124669" cy="100006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5606402" y="4067580"/>
            <a:ext cx="5308739" cy="152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25"/>
              </a:lnSpc>
              <a:spcBef>
                <a:spcPct val="0"/>
              </a:spcBef>
            </a:pPr>
            <a:r>
              <a:rPr lang="en-US" sz="4232">
                <a:solidFill>
                  <a:srgbClr val="FFFFFF"/>
                </a:solidFill>
                <a:latin typeface="Hatton Bold"/>
              </a:rPr>
              <a:t>Interface gestion des membres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115809" y="7107945"/>
            <a:ext cx="1422289" cy="1121431"/>
            <a:chOff x="0" y="0"/>
            <a:chExt cx="1896386" cy="149524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2107769">
              <a:off x="950275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-228722">
              <a:off x="15131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3257" y="6860318"/>
            <a:ext cx="3463913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18146">
            <a:off x="-703257" y="-2370112"/>
            <a:ext cx="3561172" cy="411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74653" y="-1602300"/>
            <a:ext cx="5000753" cy="48461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1819641" y="6494626"/>
            <a:ext cx="5000753" cy="48461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29992" y="7628131"/>
            <a:ext cx="5000753" cy="484618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4944051" y="8552026"/>
            <a:ext cx="5000753" cy="484618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503" t="9061" r="4672" b="18123"/>
          <a:stretch>
            <a:fillRect/>
          </a:stretch>
        </p:blipFill>
        <p:spPr>
          <a:xfrm flipH="false" flipV="false" rot="0">
            <a:off x="2878575" y="1736401"/>
            <a:ext cx="13206886" cy="145783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615066" y="6522067"/>
            <a:ext cx="5733903" cy="109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l'admin peut supprimer des utilisateurs ou bien editer leurs informations enregistré dans la base de donnée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322415" y="-139439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37782" b="0"/>
          <a:stretch>
            <a:fillRect/>
          </a:stretch>
        </p:blipFill>
        <p:spPr>
          <a:xfrm flipH="false" flipV="false" rot="-5294955">
            <a:off x="7458369" y="3775139"/>
            <a:ext cx="3245149" cy="73916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0329">
            <a:off x="5044628" y="5152700"/>
            <a:ext cx="6124669" cy="100006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10329">
            <a:off x="5044634" y="6167563"/>
            <a:ext cx="3728668" cy="100006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5337272" y="5389578"/>
            <a:ext cx="5308739" cy="226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25"/>
              </a:lnSpc>
            </a:pPr>
            <a:r>
              <a:rPr lang="en-US" sz="4232">
                <a:solidFill>
                  <a:srgbClr val="FFFFFF"/>
                </a:solidFill>
                <a:latin typeface="Hatton Bold"/>
              </a:rPr>
              <a:t>Interface gestion commandes</a:t>
            </a:r>
          </a:p>
          <a:p>
            <a:pPr marL="0" indent="0" lvl="0">
              <a:lnSpc>
                <a:spcPts val="5925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819583" y="8140323"/>
            <a:ext cx="1422289" cy="1121431"/>
            <a:chOff x="0" y="0"/>
            <a:chExt cx="1896386" cy="149524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2107769">
              <a:off x="950275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-228722">
              <a:off x="15131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3257" y="6860318"/>
            <a:ext cx="3463913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18146">
            <a:off x="-703257" y="-2370112"/>
            <a:ext cx="3561172" cy="411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74653" y="-1602300"/>
            <a:ext cx="5000753" cy="48461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1819641" y="6494626"/>
            <a:ext cx="5000753" cy="48461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29992" y="7628131"/>
            <a:ext cx="5000753" cy="484618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4335734" y="10407175"/>
            <a:ext cx="5000753" cy="484618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1883" t="4137" r="3431" b="0"/>
          <a:stretch>
            <a:fillRect/>
          </a:stretch>
        </p:blipFill>
        <p:spPr>
          <a:xfrm flipH="false" flipV="false" rot="0">
            <a:off x="2760657" y="536869"/>
            <a:ext cx="13375296" cy="436717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769916">
            <a:off x="15161926" y="2836472"/>
            <a:ext cx="2840967" cy="413834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085680" y="7411748"/>
            <a:ext cx="5733903" cy="72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il peut aussi changer l"etat  pour que le client peut suivre sa commande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322415" y="-139439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294955">
            <a:off x="11807846" y="1166839"/>
            <a:ext cx="5153795" cy="739164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0329">
            <a:off x="10108288" y="2173836"/>
            <a:ext cx="6124669" cy="100006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10329">
            <a:off x="10295868" y="3221976"/>
            <a:ext cx="3350036" cy="61978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94944" y="2334174"/>
            <a:ext cx="5308739" cy="151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25"/>
              </a:lnSpc>
              <a:spcBef>
                <a:spcPct val="0"/>
              </a:spcBef>
            </a:pPr>
            <a:r>
              <a:rPr lang="en-US" sz="4232">
                <a:solidFill>
                  <a:srgbClr val="FFFFFF"/>
                </a:solidFill>
                <a:latin typeface="Hatton Bold"/>
              </a:rPr>
              <a:t>Interface gestion produits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840448" y="5400916"/>
            <a:ext cx="1422289" cy="1121431"/>
            <a:chOff x="0" y="0"/>
            <a:chExt cx="1896386" cy="149524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2107769">
              <a:off x="950275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-228722">
              <a:off x="15131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3257" y="6860318"/>
            <a:ext cx="3463913" cy="411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18146">
            <a:off x="-703257" y="-2370112"/>
            <a:ext cx="3561172" cy="411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74653" y="-1602300"/>
            <a:ext cx="5000753" cy="48461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1819641" y="6494626"/>
            <a:ext cx="5000753" cy="48461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29992" y="7628131"/>
            <a:ext cx="5000753" cy="484618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4647825" y="9584405"/>
            <a:ext cx="5000753" cy="484618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3621" t="2356" r="1454" b="0"/>
          <a:stretch>
            <a:fillRect/>
          </a:stretch>
        </p:blipFill>
        <p:spPr>
          <a:xfrm flipH="false" flipV="false" rot="0">
            <a:off x="484444" y="2855590"/>
            <a:ext cx="9175661" cy="469568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107116">
            <a:off x="11253564" y="4830266"/>
            <a:ext cx="6055143" cy="157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4"/>
              </a:lnSpc>
            </a:pPr>
            <a:r>
              <a:rPr lang="en-US" sz="2217">
                <a:solidFill>
                  <a:srgbClr val="000000"/>
                </a:solidFill>
                <a:latin typeface="DM Sans Bold"/>
              </a:rPr>
              <a:t>L'administrateur peut ajouter un nouveau produit et modifier les anciens ainsi que les supprimer de la base de données</a:t>
            </a:r>
          </a:p>
          <a:p>
            <a:pPr marL="0" indent="0" lvl="0">
              <a:lnSpc>
                <a:spcPts val="3104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5322415" y="-1394392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8320" t="11698" r="4939" b="8773"/>
          <a:stretch>
            <a:fillRect/>
          </a:stretch>
        </p:blipFill>
        <p:spPr>
          <a:xfrm flipH="false" flipV="false" rot="-179645">
            <a:off x="432020" y="3031926"/>
            <a:ext cx="11349293" cy="366147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2888" t="0" r="46928" b="0"/>
          <a:stretch>
            <a:fillRect/>
          </a:stretch>
        </p:blipFill>
        <p:spPr>
          <a:xfrm flipH="false" flipV="false" rot="-5294955">
            <a:off x="13049092" y="-37047"/>
            <a:ext cx="2744899" cy="739164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106799" y="2164637"/>
            <a:ext cx="6127646" cy="1018463"/>
            <a:chOff x="0" y="0"/>
            <a:chExt cx="8170195" cy="1357951"/>
          </a:xfrm>
        </p:grpSpPr>
        <p:sp>
          <p:nvSpPr>
            <p:cNvPr name="AutoShape 6" id="6"/>
            <p:cNvSpPr/>
            <p:nvPr/>
          </p:nvSpPr>
          <p:spPr>
            <a:xfrm rot="10329">
              <a:off x="1985" y="12266"/>
              <a:ext cx="8166225" cy="133341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05812" y="50428"/>
              <a:ext cx="7078319" cy="978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25"/>
                </a:lnSpc>
                <a:spcBef>
                  <a:spcPct val="0"/>
                </a:spcBef>
              </a:pPr>
              <a:r>
                <a:rPr lang="en-US" sz="4232">
                  <a:solidFill>
                    <a:srgbClr val="FFFFFF"/>
                  </a:solidFill>
                  <a:latin typeface="Hatton Bold"/>
                </a:rPr>
                <a:t>ajout produit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40448" y="5400916"/>
            <a:ext cx="1422289" cy="1121431"/>
            <a:chOff x="0" y="0"/>
            <a:chExt cx="1896386" cy="149524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2107769">
              <a:off x="950275" y="241348"/>
              <a:ext cx="939880" cy="319167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-228722">
              <a:off x="15131" y="983415"/>
              <a:ext cx="1370806" cy="4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3257" y="6860318"/>
            <a:ext cx="3463913" cy="411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918146">
            <a:off x="-703257" y="-2370112"/>
            <a:ext cx="3561172" cy="411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74653" y="-1602300"/>
            <a:ext cx="5000753" cy="48461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1819641" y="6494626"/>
            <a:ext cx="5000753" cy="484618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4829992" y="7628131"/>
            <a:ext cx="5000753" cy="484618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4647825" y="9584405"/>
            <a:ext cx="5000753" cy="484618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339705" y="3799162"/>
            <a:ext cx="5596270" cy="409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formulaire d'ajout d'un nouveau produit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684234" y="5177270"/>
            <a:ext cx="5000753" cy="48461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6865896" y="-3102175"/>
            <a:ext cx="5000753" cy="484618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060330" y="4409457"/>
            <a:ext cx="8167341" cy="3439982"/>
            <a:chOff x="0" y="0"/>
            <a:chExt cx="10889787" cy="45866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0889787" cy="3599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41704" indent="-370852" lvl="1">
                <a:lnSpc>
                  <a:spcPts val="5496"/>
                </a:lnSpc>
                <a:buFont typeface="Arial"/>
                <a:buChar char="•"/>
              </a:pPr>
              <a:r>
                <a:rPr lang="en-US" sz="3435">
                  <a:solidFill>
                    <a:srgbClr val="000000"/>
                  </a:solidFill>
                  <a:latin typeface="Arbutus Slab"/>
                </a:rPr>
                <a:t>Etude de domaine de Django</a:t>
              </a:r>
            </a:p>
            <a:p>
              <a:pPr>
                <a:lnSpc>
                  <a:spcPts val="5496"/>
                </a:lnSpc>
              </a:pPr>
            </a:p>
            <a:p>
              <a:pPr marL="741705" indent="-370852" lvl="1">
                <a:lnSpc>
                  <a:spcPts val="5496"/>
                </a:lnSpc>
                <a:buFont typeface="Arial"/>
                <a:buChar char="•"/>
              </a:pPr>
              <a:r>
                <a:rPr lang="en-US" sz="3435">
                  <a:solidFill>
                    <a:srgbClr val="000000"/>
                  </a:solidFill>
                  <a:latin typeface="Arbutus Slab"/>
                </a:rPr>
                <a:t>conception et réalisation d'un site web E-commerce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194865"/>
              <a:ext cx="6420906" cy="391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220672" y="2240535"/>
            <a:ext cx="5209323" cy="1086637"/>
            <a:chOff x="0" y="0"/>
            <a:chExt cx="6945764" cy="1448849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6945764" cy="144884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17717" y="42485"/>
              <a:ext cx="6223543" cy="1361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292"/>
                </a:lnSpc>
                <a:spcBef>
                  <a:spcPct val="0"/>
                </a:spcBef>
              </a:pPr>
              <a:r>
                <a:rPr lang="en-US" sz="5923">
                  <a:solidFill>
                    <a:srgbClr val="FFFFFF"/>
                  </a:solidFill>
                  <a:latin typeface="Hatton Bold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6257" y="981075"/>
            <a:ext cx="393304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June 1,</a:t>
            </a:r>
            <a:r>
              <a:rPr lang="en-US" sz="2400" u="none">
                <a:solidFill>
                  <a:srgbClr val="000000"/>
                </a:solidFill>
                <a:latin typeface="DM Sans"/>
              </a:rPr>
              <a:t> 2021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393304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MDM Compa</a:t>
            </a:r>
            <a:r>
              <a:rPr lang="en-US" sz="2400" u="none">
                <a:solidFill>
                  <a:srgbClr val="000000"/>
                </a:solidFill>
                <a:latin typeface="DM Sans"/>
              </a:rPr>
              <a:t>ny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030820">
            <a:off x="2258726" y="4393347"/>
            <a:ext cx="5000753" cy="48461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2888" t="0" r="2888" b="0"/>
          <a:stretch>
            <a:fillRect/>
          </a:stretch>
        </p:blipFill>
        <p:spPr>
          <a:xfrm flipH="false" flipV="false" rot="-5514009">
            <a:off x="5352721" y="780410"/>
            <a:ext cx="6084290" cy="872618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-278779">
            <a:off x="5610844" y="3298930"/>
            <a:ext cx="5984656" cy="3879625"/>
            <a:chOff x="0" y="0"/>
            <a:chExt cx="7979542" cy="517283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7979542" cy="225496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543473" y="2470626"/>
              <a:ext cx="7436068" cy="2438728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19687" y="73210"/>
              <a:ext cx="6940167" cy="141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29"/>
                </a:lnSpc>
              </a:pPr>
              <a:r>
                <a:rPr lang="en-US" sz="6935" spc="-69">
                  <a:solidFill>
                    <a:srgbClr val="FFFFFF"/>
                  </a:solidFill>
                  <a:latin typeface="Hatton Bold"/>
                </a:rPr>
                <a:t>merci pour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91424" y="2521463"/>
              <a:ext cx="6940167" cy="2651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91"/>
                </a:lnSpc>
              </a:pPr>
              <a:r>
                <a:rPr lang="en-US" sz="6810" spc="-68">
                  <a:solidFill>
                    <a:srgbClr val="FFFFFF"/>
                  </a:solidFill>
                  <a:latin typeface="Hatton Bold"/>
                </a:rPr>
                <a:t>votre attention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18961" y="4127926"/>
            <a:ext cx="2246396" cy="2221634"/>
            <a:chOff x="0" y="0"/>
            <a:chExt cx="2995195" cy="296217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455434">
              <a:off x="162162" y="164869"/>
              <a:ext cx="2670871" cy="2632441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10253255">
              <a:off x="1253043" y="92761"/>
              <a:ext cx="1204017" cy="408864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455434">
              <a:off x="634242" y="761936"/>
              <a:ext cx="1756048" cy="1465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5"/>
                </a:lnSpc>
              </a:pPr>
              <a:r>
                <a:rPr lang="en-US" sz="2100">
                  <a:solidFill>
                    <a:srgbClr val="000000"/>
                  </a:solidFill>
                  <a:latin typeface="Courier Prime"/>
                </a:rPr>
                <a:t>Have a great day ahead.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07132" y="3843243"/>
            <a:ext cx="19149227" cy="5983128"/>
          </a:xfrm>
          <a:prstGeom prst="rect">
            <a:avLst/>
          </a:prstGeom>
          <a:solidFill>
            <a:srgbClr val="E0D2E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15950">
            <a:off x="-232859" y="-990495"/>
            <a:ext cx="4456085" cy="431835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87670" y="670674"/>
            <a:ext cx="7511214" cy="3172569"/>
            <a:chOff x="0" y="0"/>
            <a:chExt cx="10014952" cy="4230092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0014952" cy="423009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8109" y="42485"/>
              <a:ext cx="8973596" cy="4142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292"/>
                </a:lnSpc>
                <a:spcBef>
                  <a:spcPct val="0"/>
                </a:spcBef>
              </a:pPr>
              <a:r>
                <a:rPr lang="en-US" sz="5923">
                  <a:solidFill>
                    <a:srgbClr val="FFFFFF"/>
                  </a:solidFill>
                  <a:latin typeface="Hatton Bold"/>
                </a:rPr>
                <a:t>Qu'est-ce qu'un site web           E-commerce?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276163">
            <a:off x="9063770" y="1070656"/>
            <a:ext cx="596362" cy="57033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5795961" y="1078926"/>
            <a:ext cx="1432176" cy="1421844"/>
            <a:chOff x="0" y="0"/>
            <a:chExt cx="1909568" cy="189579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228722">
              <a:off x="54383" y="147418"/>
              <a:ext cx="1717859" cy="1693142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2107769">
              <a:off x="1130031" y="198856"/>
              <a:ext cx="774403" cy="262974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2462497" y="1028700"/>
            <a:ext cx="1444844" cy="1522295"/>
            <a:chOff x="0" y="0"/>
            <a:chExt cx="1926459" cy="202972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455434">
              <a:off x="104300" y="230544"/>
              <a:ext cx="1717859" cy="1693142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-4787602">
              <a:off x="1299383" y="272886"/>
              <a:ext cx="774403" cy="262974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-106697">
            <a:off x="14207454" y="1124612"/>
            <a:ext cx="1288395" cy="1330471"/>
            <a:chOff x="0" y="0"/>
            <a:chExt cx="1717859" cy="177396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80819"/>
              <a:ext cx="1717859" cy="1693142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481569" y="0"/>
              <a:ext cx="774403" cy="262974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0714433" y="1100013"/>
            <a:ext cx="1468285" cy="1379670"/>
            <a:chOff x="0" y="0"/>
            <a:chExt cx="1957713" cy="1839560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228722">
              <a:off x="185471" y="91186"/>
              <a:ext cx="1717859" cy="1693142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-1907771">
              <a:off x="11172" y="184284"/>
              <a:ext cx="774403" cy="262974"/>
            </a:xfrm>
            <a:prstGeom prst="rect">
              <a:avLst/>
            </a:prstGeom>
          </p:spPr>
        </p:pic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7324">
            <a:off x="10714433" y="6536902"/>
            <a:ext cx="748358" cy="663998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65897" y="3852533"/>
            <a:ext cx="1924480" cy="1936584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1088612" y="1519131"/>
            <a:ext cx="708142" cy="54143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93675" y="1406631"/>
            <a:ext cx="582489" cy="766433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11720" y="1519131"/>
            <a:ext cx="879863" cy="69429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73398" y="1519131"/>
            <a:ext cx="877302" cy="693069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93900" y="5741492"/>
            <a:ext cx="10888818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DM Sans"/>
              </a:rPr>
              <a:t>Un site E-commerce  est </a:t>
            </a:r>
            <a:r>
              <a:rPr lang="en-US" sz="1799">
                <a:solidFill>
                  <a:srgbClr val="000000"/>
                </a:solidFill>
                <a:latin typeface="Arimo"/>
              </a:rPr>
              <a:t>une plateforme qui permet à un marchand de vendre ses produits, et bien sûr à un client d'effectuer des achats en ligne.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2888" t="0" r="2888" b="0"/>
          <a:stretch>
            <a:fillRect/>
          </a:stretch>
        </p:blipFill>
        <p:spPr>
          <a:xfrm flipH="false" flipV="false" rot="-5262563">
            <a:off x="5885197" y="469676"/>
            <a:ext cx="6517607" cy="934764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82336">
            <a:off x="5250667" y="4373736"/>
            <a:ext cx="8357028" cy="156134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4" id="4"/>
          <p:cNvSpPr txBox="true"/>
          <p:nvPr/>
        </p:nvSpPr>
        <p:spPr>
          <a:xfrm rot="82336">
            <a:off x="5462051" y="4744103"/>
            <a:ext cx="7934425" cy="81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6"/>
              </a:lnSpc>
            </a:pPr>
            <a:r>
              <a:rPr lang="en-US" sz="5296" spc="-52">
                <a:solidFill>
                  <a:srgbClr val="FFFFFF"/>
                </a:solidFill>
                <a:latin typeface="Hatton Bold"/>
              </a:rPr>
              <a:t>Analyse et conception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215685" y="6698516"/>
            <a:ext cx="2578385" cy="2559784"/>
            <a:chOff x="0" y="0"/>
            <a:chExt cx="3437847" cy="341304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-228722">
              <a:off x="97907" y="265400"/>
              <a:ext cx="3092709" cy="3048209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2107769">
              <a:off x="2034425" y="358006"/>
              <a:ext cx="1394179" cy="473440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-228722">
              <a:off x="647280" y="1217390"/>
              <a:ext cx="2033398" cy="1175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171">
                  <a:solidFill>
                    <a:srgbClr val="000000"/>
                  </a:solidFill>
                  <a:latin typeface="Courier Prime"/>
                </a:rPr>
                <a:t>let's</a:t>
              </a:r>
            </a:p>
            <a:p>
              <a:pPr algn="ctr">
                <a:lnSpc>
                  <a:spcPts val="3330"/>
                </a:lnSpc>
              </a:pPr>
              <a:r>
                <a:rPr lang="en-US" sz="3171">
                  <a:solidFill>
                    <a:srgbClr val="000000"/>
                  </a:solidFill>
                  <a:latin typeface="Courier Prime"/>
                </a:rPr>
                <a:t>start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13499850" y="-284234"/>
            <a:ext cx="5000753" cy="48461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0706">
            <a:off x="-983169" y="6610190"/>
            <a:ext cx="5000753" cy="4846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15950">
            <a:off x="-515220" y="-1130476"/>
            <a:ext cx="4456085" cy="431835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407132" y="2135433"/>
            <a:ext cx="19149227" cy="6997029"/>
          </a:xfrm>
          <a:prstGeom prst="rect">
            <a:avLst/>
          </a:prstGeom>
          <a:solidFill>
            <a:srgbClr val="E0D2E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0" y="699738"/>
            <a:ext cx="9817517" cy="1086637"/>
            <a:chOff x="0" y="0"/>
            <a:chExt cx="13090022" cy="1448849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3090022" cy="144884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19146" y="48656"/>
              <a:ext cx="12367655" cy="1361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292"/>
                </a:lnSpc>
                <a:spcBef>
                  <a:spcPct val="0"/>
                </a:spcBef>
              </a:pPr>
              <a:r>
                <a:rPr lang="en-US" sz="5923">
                  <a:solidFill>
                    <a:srgbClr val="FFFFFF"/>
                  </a:solidFill>
                  <a:latin typeface="Hatton Bold"/>
                </a:rPr>
                <a:t>Diagramme de Gantt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1514" t="0" r="0" b="12177"/>
          <a:stretch>
            <a:fillRect/>
          </a:stretch>
        </p:blipFill>
        <p:spPr>
          <a:xfrm flipH="false" flipV="false" rot="0">
            <a:off x="0" y="2829341"/>
            <a:ext cx="17698006" cy="5609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15950">
            <a:off x="-515220" y="-1130476"/>
            <a:ext cx="4456085" cy="431835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407132" y="2829341"/>
            <a:ext cx="19149227" cy="6997029"/>
          </a:xfrm>
          <a:prstGeom prst="rect">
            <a:avLst/>
          </a:prstGeom>
          <a:solidFill>
            <a:srgbClr val="E0D2E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0617" y="55536"/>
            <a:ext cx="5252752" cy="1086637"/>
            <a:chOff x="0" y="0"/>
            <a:chExt cx="7003670" cy="1448849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7003670" cy="144884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7252" y="48656"/>
              <a:ext cx="6617175" cy="1361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1278831" indent="-1278831" lvl="0">
                <a:lnSpc>
                  <a:spcPts val="8292"/>
                </a:lnSpc>
                <a:spcBef>
                  <a:spcPct val="0"/>
                </a:spcBef>
              </a:pPr>
              <a:r>
                <a:rPr lang="en-US" sz="5923">
                  <a:solidFill>
                    <a:srgbClr val="FFFFFF"/>
                  </a:solidFill>
                  <a:latin typeface="Hatton Bold"/>
                </a:rPr>
                <a:t>MCD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174873" y="1142173"/>
            <a:ext cx="11559974" cy="88196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15950">
            <a:off x="-515220" y="-1130476"/>
            <a:ext cx="4456085" cy="431835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430613" y="2261271"/>
            <a:ext cx="19149227" cy="6997029"/>
          </a:xfrm>
          <a:prstGeom prst="rect">
            <a:avLst/>
          </a:prstGeom>
          <a:solidFill>
            <a:srgbClr val="E0D2E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12884" y="156420"/>
            <a:ext cx="5252752" cy="1086637"/>
            <a:chOff x="0" y="0"/>
            <a:chExt cx="7003670" cy="1448849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7003670" cy="144884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7252" y="48656"/>
              <a:ext cx="6617175" cy="1361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1278831" indent="-1278831" lvl="0">
                <a:lnSpc>
                  <a:spcPts val="8292"/>
                </a:lnSpc>
                <a:spcBef>
                  <a:spcPct val="0"/>
                </a:spcBef>
              </a:pPr>
              <a:r>
                <a:rPr lang="en-US" sz="5923">
                  <a:solidFill>
                    <a:srgbClr val="FFFFFF"/>
                  </a:solidFill>
                  <a:latin typeface="Hatton Bold"/>
                </a:rPr>
                <a:t>MLD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827615" y="1671980"/>
            <a:ext cx="13038547" cy="8175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15950">
            <a:off x="-515220" y="-1130476"/>
            <a:ext cx="4456085" cy="431835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407132" y="2829341"/>
            <a:ext cx="18695132" cy="7457659"/>
          </a:xfrm>
          <a:prstGeom prst="rect">
            <a:avLst/>
          </a:prstGeom>
          <a:solidFill>
            <a:srgbClr val="E0D2E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12884" y="699738"/>
            <a:ext cx="4360015" cy="1086637"/>
            <a:chOff x="0" y="0"/>
            <a:chExt cx="5813353" cy="1448849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5813353" cy="144884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7324" y="48656"/>
              <a:ext cx="5492546" cy="1361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92"/>
                </a:lnSpc>
                <a:spcBef>
                  <a:spcPct val="0"/>
                </a:spcBef>
              </a:pPr>
              <a:r>
                <a:rPr lang="en-US" sz="5923">
                  <a:solidFill>
                    <a:srgbClr val="FFFFFF"/>
                  </a:solidFill>
                  <a:latin typeface="Hatton Bold"/>
                </a:rPr>
                <a:t>Use Case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1124" t="0" r="761" b="14741"/>
          <a:stretch>
            <a:fillRect/>
          </a:stretch>
        </p:blipFill>
        <p:spPr>
          <a:xfrm flipH="false" flipV="false" rot="0">
            <a:off x="1995482" y="2121324"/>
            <a:ext cx="14297036" cy="7842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6000"/>
          </a:blip>
          <a:srcRect l="0" t="31103" r="0" b="311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07132" y="3843243"/>
            <a:ext cx="19149227" cy="5983128"/>
          </a:xfrm>
          <a:prstGeom prst="rect">
            <a:avLst/>
          </a:prstGeom>
          <a:solidFill>
            <a:srgbClr val="E0D2E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15950">
            <a:off x="-232859" y="-990495"/>
            <a:ext cx="4456085" cy="431835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99205" y="1028700"/>
            <a:ext cx="14958992" cy="2129603"/>
            <a:chOff x="0" y="0"/>
            <a:chExt cx="19945323" cy="2839471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9945323" cy="283947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12350" y="42485"/>
              <a:ext cx="17871406" cy="2752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292"/>
                </a:lnSpc>
                <a:spcBef>
                  <a:spcPct val="0"/>
                </a:spcBef>
              </a:pPr>
              <a:r>
                <a:rPr lang="en-US" sz="5923">
                  <a:solidFill>
                    <a:srgbClr val="FFFFFF"/>
                  </a:solidFill>
                  <a:latin typeface="Hatton Bold"/>
                </a:rPr>
                <a:t>Description fonctionnelle des besoins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7324">
            <a:off x="10714433" y="6536902"/>
            <a:ext cx="748358" cy="66399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50731">
            <a:off x="12912795" y="6027985"/>
            <a:ext cx="994546" cy="8824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486958" y="4147179"/>
            <a:ext cx="8383486" cy="54434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DAEjeWl-VlY</dc:identifier>
  <dcterms:modified xsi:type="dcterms:W3CDTF">2011-08-01T06:04:30Z</dcterms:modified>
  <cp:revision>1</cp:revision>
  <dc:title>Presentation Projet E-L7ANOUTA</dc:title>
</cp:coreProperties>
</file>